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7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6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D51AA0-7D33-46CE-BE5A-F26C7497515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FC0E3C4-4360-485D-BAB5-842A6F4C34B8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D6517275-DF2A-4BEE-93E5-92B5F3C9F6B1}" type="parTrans" cxnId="{04A11075-D224-468F-A94C-9E423586A30D}">
      <dgm:prSet/>
      <dgm:spPr/>
      <dgm:t>
        <a:bodyPr/>
        <a:lstStyle/>
        <a:p>
          <a:endParaRPr lang="en-US"/>
        </a:p>
      </dgm:t>
    </dgm:pt>
    <dgm:pt modelId="{85D63E7F-DDA0-4EE4-B0FB-C3F6544DE98F}" type="sibTrans" cxnId="{04A11075-D224-468F-A94C-9E423586A30D}">
      <dgm:prSet/>
      <dgm:spPr/>
      <dgm:t>
        <a:bodyPr/>
        <a:lstStyle/>
        <a:p>
          <a:endParaRPr lang="en-US"/>
        </a:p>
      </dgm:t>
    </dgm:pt>
    <dgm:pt modelId="{41F6D690-A420-4E63-8FC1-B1F20AE91EAB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A06FC3AD-7E8F-4783-8A4C-6D1B3E6D0FF1}" type="parTrans" cxnId="{BD06B6DA-3F73-41CA-9B51-24DB590CBA47}">
      <dgm:prSet/>
      <dgm:spPr/>
      <dgm:t>
        <a:bodyPr/>
        <a:lstStyle/>
        <a:p>
          <a:endParaRPr lang="en-US"/>
        </a:p>
      </dgm:t>
    </dgm:pt>
    <dgm:pt modelId="{8A6F1CF5-953A-42FE-B10A-026FA490F611}" type="sibTrans" cxnId="{BD06B6DA-3F73-41CA-9B51-24DB590CBA47}">
      <dgm:prSet/>
      <dgm:spPr/>
      <dgm:t>
        <a:bodyPr/>
        <a:lstStyle/>
        <a:p>
          <a:endParaRPr lang="en-US"/>
        </a:p>
      </dgm:t>
    </dgm:pt>
    <dgm:pt modelId="{62580007-4EFA-48F8-B4B2-03DF1B2F98E1}">
      <dgm:prSet phldrT="[Text]"/>
      <dgm:spPr>
        <a:solidFill>
          <a:srgbClr val="002060"/>
        </a:solidFill>
      </dgm:spPr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4979837F-6F25-4EE4-BE41-BA86D2A4A5F1}" type="parTrans" cxnId="{EBB26650-09ED-4E64-AFD9-40C7B821A54A}">
      <dgm:prSet/>
      <dgm:spPr/>
      <dgm:t>
        <a:bodyPr/>
        <a:lstStyle/>
        <a:p>
          <a:endParaRPr lang="en-US"/>
        </a:p>
      </dgm:t>
    </dgm:pt>
    <dgm:pt modelId="{49B9AEBA-9642-4437-95BC-01363885B917}" type="sibTrans" cxnId="{EBB26650-09ED-4E64-AFD9-40C7B821A54A}">
      <dgm:prSet/>
      <dgm:spPr/>
      <dgm:t>
        <a:bodyPr/>
        <a:lstStyle/>
        <a:p>
          <a:endParaRPr lang="en-US"/>
        </a:p>
      </dgm:t>
    </dgm:pt>
    <dgm:pt modelId="{0559214C-4EBC-4258-BD7E-E9B4B7B32EAF}" type="pres">
      <dgm:prSet presAssocID="{7DD51AA0-7D33-46CE-BE5A-F26C7497515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3872DEC-21FF-4A47-8A7D-DCD7A9233C88}" type="pres">
      <dgm:prSet presAssocID="{FFC0E3C4-4360-485D-BAB5-842A6F4C34B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C98473-E7F0-4C0B-8CED-0A3311673E26}" type="pres">
      <dgm:prSet presAssocID="{85D63E7F-DDA0-4EE4-B0FB-C3F6544DE98F}" presName="sibTrans" presStyleLbl="sibTrans2D1" presStyleIdx="0" presStyleCnt="3"/>
      <dgm:spPr/>
      <dgm:t>
        <a:bodyPr/>
        <a:lstStyle/>
        <a:p>
          <a:endParaRPr lang="en-US"/>
        </a:p>
      </dgm:t>
    </dgm:pt>
    <dgm:pt modelId="{BF7DAD65-C1AB-4A95-9FD6-EA24BC395246}" type="pres">
      <dgm:prSet presAssocID="{85D63E7F-DDA0-4EE4-B0FB-C3F6544DE98F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87D225D2-9179-4D60-8A1C-1BB543CB4566}" type="pres">
      <dgm:prSet presAssocID="{41F6D690-A420-4E63-8FC1-B1F20AE91EA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741510-63AD-4222-B3A8-49EBDFEE5670}" type="pres">
      <dgm:prSet presAssocID="{8A6F1CF5-953A-42FE-B10A-026FA490F611}" presName="sibTrans" presStyleLbl="sibTrans2D1" presStyleIdx="1" presStyleCnt="3"/>
      <dgm:spPr/>
      <dgm:t>
        <a:bodyPr/>
        <a:lstStyle/>
        <a:p>
          <a:endParaRPr lang="en-US"/>
        </a:p>
      </dgm:t>
    </dgm:pt>
    <dgm:pt modelId="{0B036D81-E2BB-4883-A9A9-64553E501090}" type="pres">
      <dgm:prSet presAssocID="{8A6F1CF5-953A-42FE-B10A-026FA490F611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9294E3F9-F094-41F6-857F-C466966DE037}" type="pres">
      <dgm:prSet presAssocID="{62580007-4EFA-48F8-B4B2-03DF1B2F98E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85C9FB-529F-446B-8F6E-0BA5FA0B449B}" type="pres">
      <dgm:prSet presAssocID="{49B9AEBA-9642-4437-95BC-01363885B917}" presName="sibTrans" presStyleLbl="sibTrans2D1" presStyleIdx="2" presStyleCnt="3"/>
      <dgm:spPr/>
      <dgm:t>
        <a:bodyPr/>
        <a:lstStyle/>
        <a:p>
          <a:endParaRPr lang="en-US"/>
        </a:p>
      </dgm:t>
    </dgm:pt>
    <dgm:pt modelId="{34972224-6DF9-4B35-B27D-65EAC3D39D74}" type="pres">
      <dgm:prSet presAssocID="{49B9AEBA-9642-4437-95BC-01363885B917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BD06B6DA-3F73-41CA-9B51-24DB590CBA47}" srcId="{7DD51AA0-7D33-46CE-BE5A-F26C74975151}" destId="{41F6D690-A420-4E63-8FC1-B1F20AE91EAB}" srcOrd="1" destOrd="0" parTransId="{A06FC3AD-7E8F-4783-8A4C-6D1B3E6D0FF1}" sibTransId="{8A6F1CF5-953A-42FE-B10A-026FA490F611}"/>
    <dgm:cxn modelId="{EEEB0B29-7E36-4A2C-95E9-045E97C19E68}" type="presOf" srcId="{8A6F1CF5-953A-42FE-B10A-026FA490F611}" destId="{50741510-63AD-4222-B3A8-49EBDFEE5670}" srcOrd="0" destOrd="0" presId="urn:microsoft.com/office/officeart/2005/8/layout/cycle2"/>
    <dgm:cxn modelId="{2B7C3559-14A8-4846-919B-B0DA5DC77865}" type="presOf" srcId="{85D63E7F-DDA0-4EE4-B0FB-C3F6544DE98F}" destId="{B3C98473-E7F0-4C0B-8CED-0A3311673E26}" srcOrd="0" destOrd="0" presId="urn:microsoft.com/office/officeart/2005/8/layout/cycle2"/>
    <dgm:cxn modelId="{C79D421C-CA9B-4805-8243-E64A9A51E487}" type="presOf" srcId="{85D63E7F-DDA0-4EE4-B0FB-C3F6544DE98F}" destId="{BF7DAD65-C1AB-4A95-9FD6-EA24BC395246}" srcOrd="1" destOrd="0" presId="urn:microsoft.com/office/officeart/2005/8/layout/cycle2"/>
    <dgm:cxn modelId="{04A11075-D224-468F-A94C-9E423586A30D}" srcId="{7DD51AA0-7D33-46CE-BE5A-F26C74975151}" destId="{FFC0E3C4-4360-485D-BAB5-842A6F4C34B8}" srcOrd="0" destOrd="0" parTransId="{D6517275-DF2A-4BEE-93E5-92B5F3C9F6B1}" sibTransId="{85D63E7F-DDA0-4EE4-B0FB-C3F6544DE98F}"/>
    <dgm:cxn modelId="{0F06C6C9-D7A7-4A1B-9CD7-ABD95054B483}" type="presOf" srcId="{FFC0E3C4-4360-485D-BAB5-842A6F4C34B8}" destId="{03872DEC-21FF-4A47-8A7D-DCD7A9233C88}" srcOrd="0" destOrd="0" presId="urn:microsoft.com/office/officeart/2005/8/layout/cycle2"/>
    <dgm:cxn modelId="{D6335395-243D-4EA5-9C5D-4A127BCBC90A}" type="presOf" srcId="{62580007-4EFA-48F8-B4B2-03DF1B2F98E1}" destId="{9294E3F9-F094-41F6-857F-C466966DE037}" srcOrd="0" destOrd="0" presId="urn:microsoft.com/office/officeart/2005/8/layout/cycle2"/>
    <dgm:cxn modelId="{7057F620-788B-4F6A-99B2-97F62E2DA99C}" type="presOf" srcId="{41F6D690-A420-4E63-8FC1-B1F20AE91EAB}" destId="{87D225D2-9179-4D60-8A1C-1BB543CB4566}" srcOrd="0" destOrd="0" presId="urn:microsoft.com/office/officeart/2005/8/layout/cycle2"/>
    <dgm:cxn modelId="{7DFEDD98-A6DE-41CB-90C0-57146600EE43}" type="presOf" srcId="{7DD51AA0-7D33-46CE-BE5A-F26C74975151}" destId="{0559214C-4EBC-4258-BD7E-E9B4B7B32EAF}" srcOrd="0" destOrd="0" presId="urn:microsoft.com/office/officeart/2005/8/layout/cycle2"/>
    <dgm:cxn modelId="{66D50C0F-BE32-4B15-B179-FF3B3B64FBED}" type="presOf" srcId="{49B9AEBA-9642-4437-95BC-01363885B917}" destId="{34972224-6DF9-4B35-B27D-65EAC3D39D74}" srcOrd="1" destOrd="0" presId="urn:microsoft.com/office/officeart/2005/8/layout/cycle2"/>
    <dgm:cxn modelId="{596B2C97-F592-4FCE-960E-F64F343A444B}" type="presOf" srcId="{8A6F1CF5-953A-42FE-B10A-026FA490F611}" destId="{0B036D81-E2BB-4883-A9A9-64553E501090}" srcOrd="1" destOrd="0" presId="urn:microsoft.com/office/officeart/2005/8/layout/cycle2"/>
    <dgm:cxn modelId="{2118B2AE-F920-4CF6-BD65-4F0B8312D105}" type="presOf" srcId="{49B9AEBA-9642-4437-95BC-01363885B917}" destId="{8E85C9FB-529F-446B-8F6E-0BA5FA0B449B}" srcOrd="0" destOrd="0" presId="urn:microsoft.com/office/officeart/2005/8/layout/cycle2"/>
    <dgm:cxn modelId="{EBB26650-09ED-4E64-AFD9-40C7B821A54A}" srcId="{7DD51AA0-7D33-46CE-BE5A-F26C74975151}" destId="{62580007-4EFA-48F8-B4B2-03DF1B2F98E1}" srcOrd="2" destOrd="0" parTransId="{4979837F-6F25-4EE4-BE41-BA86D2A4A5F1}" sibTransId="{49B9AEBA-9642-4437-95BC-01363885B917}"/>
    <dgm:cxn modelId="{C11D96BC-1DF0-429B-BF1D-41ED97897872}" type="presParOf" srcId="{0559214C-4EBC-4258-BD7E-E9B4B7B32EAF}" destId="{03872DEC-21FF-4A47-8A7D-DCD7A9233C88}" srcOrd="0" destOrd="0" presId="urn:microsoft.com/office/officeart/2005/8/layout/cycle2"/>
    <dgm:cxn modelId="{41E72972-C755-41EF-9647-2CFD3F7A0703}" type="presParOf" srcId="{0559214C-4EBC-4258-BD7E-E9B4B7B32EAF}" destId="{B3C98473-E7F0-4C0B-8CED-0A3311673E26}" srcOrd="1" destOrd="0" presId="urn:microsoft.com/office/officeart/2005/8/layout/cycle2"/>
    <dgm:cxn modelId="{61A2B447-5E63-4A7F-8EA1-E017275000EC}" type="presParOf" srcId="{B3C98473-E7F0-4C0B-8CED-0A3311673E26}" destId="{BF7DAD65-C1AB-4A95-9FD6-EA24BC395246}" srcOrd="0" destOrd="0" presId="urn:microsoft.com/office/officeart/2005/8/layout/cycle2"/>
    <dgm:cxn modelId="{ACDEE8CB-9E93-47F3-A7C3-42445AB4FB5C}" type="presParOf" srcId="{0559214C-4EBC-4258-BD7E-E9B4B7B32EAF}" destId="{87D225D2-9179-4D60-8A1C-1BB543CB4566}" srcOrd="2" destOrd="0" presId="urn:microsoft.com/office/officeart/2005/8/layout/cycle2"/>
    <dgm:cxn modelId="{D479EDF6-D9FB-44CD-96C0-F6E12C8EB95B}" type="presParOf" srcId="{0559214C-4EBC-4258-BD7E-E9B4B7B32EAF}" destId="{50741510-63AD-4222-B3A8-49EBDFEE5670}" srcOrd="3" destOrd="0" presId="urn:microsoft.com/office/officeart/2005/8/layout/cycle2"/>
    <dgm:cxn modelId="{EC2C0783-B52B-4937-9611-2C58E4243C7C}" type="presParOf" srcId="{50741510-63AD-4222-B3A8-49EBDFEE5670}" destId="{0B036D81-E2BB-4883-A9A9-64553E501090}" srcOrd="0" destOrd="0" presId="urn:microsoft.com/office/officeart/2005/8/layout/cycle2"/>
    <dgm:cxn modelId="{F92B6C5D-9260-4F5C-A700-FCC362E8D7B7}" type="presParOf" srcId="{0559214C-4EBC-4258-BD7E-E9B4B7B32EAF}" destId="{9294E3F9-F094-41F6-857F-C466966DE037}" srcOrd="4" destOrd="0" presId="urn:microsoft.com/office/officeart/2005/8/layout/cycle2"/>
    <dgm:cxn modelId="{C79B3425-BD78-48D1-9212-11C5996F5DED}" type="presParOf" srcId="{0559214C-4EBC-4258-BD7E-E9B4B7B32EAF}" destId="{8E85C9FB-529F-446B-8F6E-0BA5FA0B449B}" srcOrd="5" destOrd="0" presId="urn:microsoft.com/office/officeart/2005/8/layout/cycle2"/>
    <dgm:cxn modelId="{B88B7CB6-81E8-4FF1-B33F-0BCE5F608EDA}" type="presParOf" srcId="{8E85C9FB-529F-446B-8F6E-0BA5FA0B449B}" destId="{34972224-6DF9-4B35-B27D-65EAC3D39D7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E341BA-064F-4222-A0C8-2FE5AD5D0A4A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933770-EB4F-4967-AB04-8D47C783394B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501B3D91-E7A1-4A88-9522-233646844E94}" type="parTrans" cxnId="{60245696-D93B-41A1-A1C5-378D5371A64F}">
      <dgm:prSet/>
      <dgm:spPr/>
      <dgm:t>
        <a:bodyPr/>
        <a:lstStyle/>
        <a:p>
          <a:endParaRPr lang="en-US"/>
        </a:p>
      </dgm:t>
    </dgm:pt>
    <dgm:pt modelId="{58532B1A-8677-48FB-AB8C-39D656D2C94D}" type="sibTrans" cxnId="{60245696-D93B-41A1-A1C5-378D5371A64F}">
      <dgm:prSet/>
      <dgm:spPr/>
      <dgm:t>
        <a:bodyPr/>
        <a:lstStyle/>
        <a:p>
          <a:endParaRPr lang="en-US"/>
        </a:p>
      </dgm:t>
    </dgm:pt>
    <dgm:pt modelId="{844EA934-548F-45C2-861F-37DDABF3A727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A27CDE57-80C0-4C12-B19C-FF484FFEFBDB}" type="parTrans" cxnId="{6E88A4DF-98CA-43D1-8514-94BA04DFCE71}">
      <dgm:prSet/>
      <dgm:spPr/>
      <dgm:t>
        <a:bodyPr/>
        <a:lstStyle/>
        <a:p>
          <a:endParaRPr lang="en-US"/>
        </a:p>
      </dgm:t>
    </dgm:pt>
    <dgm:pt modelId="{057241EC-6903-43BB-BDD0-3BE6E054B0C0}" type="sibTrans" cxnId="{6E88A4DF-98CA-43D1-8514-94BA04DFCE71}">
      <dgm:prSet/>
      <dgm:spPr/>
      <dgm:t>
        <a:bodyPr/>
        <a:lstStyle/>
        <a:p>
          <a:endParaRPr lang="en-US"/>
        </a:p>
      </dgm:t>
    </dgm:pt>
    <dgm:pt modelId="{917D1706-BFE0-4F4A-836D-D0C073A78FE5}">
      <dgm:prSet phldrT="[Text]"/>
      <dgm:spPr>
        <a:solidFill>
          <a:srgbClr val="002060"/>
        </a:solidFill>
      </dgm:spPr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1C826336-F631-4A30-9033-5D76504E5ECE}" type="parTrans" cxnId="{08C622F8-F826-4AD0-A78F-7474536C25AD}">
      <dgm:prSet/>
      <dgm:spPr/>
      <dgm:t>
        <a:bodyPr/>
        <a:lstStyle/>
        <a:p>
          <a:endParaRPr lang="en-US"/>
        </a:p>
      </dgm:t>
    </dgm:pt>
    <dgm:pt modelId="{1CA8A1C5-B5F9-42B1-BB04-56600D681570}" type="sibTrans" cxnId="{08C622F8-F826-4AD0-A78F-7474536C25AD}">
      <dgm:prSet/>
      <dgm:spPr/>
      <dgm:t>
        <a:bodyPr/>
        <a:lstStyle/>
        <a:p>
          <a:endParaRPr lang="en-US"/>
        </a:p>
      </dgm:t>
    </dgm:pt>
    <dgm:pt modelId="{4CB1B01F-8B9F-466C-8ACC-9DA1D02FD10C}" type="pres">
      <dgm:prSet presAssocID="{DDE341BA-064F-4222-A0C8-2FE5AD5D0A4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756758C-28EF-425D-8225-798680DD40C6}" type="pres">
      <dgm:prSet presAssocID="{4B933770-EB4F-4967-AB04-8D47C783394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ACB3FE-FDD9-41F8-A9F3-DEA13351A5C4}" type="pres">
      <dgm:prSet presAssocID="{58532B1A-8677-48FB-AB8C-39D656D2C94D}" presName="sibTrans" presStyleLbl="sibTrans2D1" presStyleIdx="0" presStyleCnt="3"/>
      <dgm:spPr/>
      <dgm:t>
        <a:bodyPr/>
        <a:lstStyle/>
        <a:p>
          <a:endParaRPr lang="en-US"/>
        </a:p>
      </dgm:t>
    </dgm:pt>
    <dgm:pt modelId="{778A1267-BE43-40AE-8B11-508FB4ADF283}" type="pres">
      <dgm:prSet presAssocID="{58532B1A-8677-48FB-AB8C-39D656D2C94D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08E688B6-576F-4178-B32B-72862DC69641}" type="pres">
      <dgm:prSet presAssocID="{844EA934-548F-45C2-861F-37DDABF3A72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712640-BCBF-45F5-A2AB-569A5AF9239E}" type="pres">
      <dgm:prSet presAssocID="{057241EC-6903-43BB-BDD0-3BE6E054B0C0}" presName="sibTrans" presStyleLbl="sibTrans2D1" presStyleIdx="1" presStyleCnt="3"/>
      <dgm:spPr/>
      <dgm:t>
        <a:bodyPr/>
        <a:lstStyle/>
        <a:p>
          <a:endParaRPr lang="en-US"/>
        </a:p>
      </dgm:t>
    </dgm:pt>
    <dgm:pt modelId="{7131E197-365C-4F29-88B6-1C4FC0E93B5A}" type="pres">
      <dgm:prSet presAssocID="{057241EC-6903-43BB-BDD0-3BE6E054B0C0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E1126EE9-BDAD-4347-AA8A-3920604AF615}" type="pres">
      <dgm:prSet presAssocID="{917D1706-BFE0-4F4A-836D-D0C073A78FE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24D847-DC8C-463C-B0F1-C376343F1698}" type="pres">
      <dgm:prSet presAssocID="{1CA8A1C5-B5F9-42B1-BB04-56600D681570}" presName="sibTrans" presStyleLbl="sibTrans2D1" presStyleIdx="2" presStyleCnt="3"/>
      <dgm:spPr/>
      <dgm:t>
        <a:bodyPr/>
        <a:lstStyle/>
        <a:p>
          <a:endParaRPr lang="en-US"/>
        </a:p>
      </dgm:t>
    </dgm:pt>
    <dgm:pt modelId="{1BAC45B2-7C9E-4492-9DFE-528132AEA4EC}" type="pres">
      <dgm:prSet presAssocID="{1CA8A1C5-B5F9-42B1-BB04-56600D681570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6CCB77CF-D9D4-42AC-950C-FF49CB403BD4}" type="presOf" srcId="{58532B1A-8677-48FB-AB8C-39D656D2C94D}" destId="{778A1267-BE43-40AE-8B11-508FB4ADF283}" srcOrd="1" destOrd="0" presId="urn:microsoft.com/office/officeart/2005/8/layout/cycle2"/>
    <dgm:cxn modelId="{08C622F8-F826-4AD0-A78F-7474536C25AD}" srcId="{DDE341BA-064F-4222-A0C8-2FE5AD5D0A4A}" destId="{917D1706-BFE0-4F4A-836D-D0C073A78FE5}" srcOrd="2" destOrd="0" parTransId="{1C826336-F631-4A30-9033-5D76504E5ECE}" sibTransId="{1CA8A1C5-B5F9-42B1-BB04-56600D681570}"/>
    <dgm:cxn modelId="{35DB38E1-B266-474F-96C5-6E8427E1E9E3}" type="presOf" srcId="{1CA8A1C5-B5F9-42B1-BB04-56600D681570}" destId="{3524D847-DC8C-463C-B0F1-C376343F1698}" srcOrd="0" destOrd="0" presId="urn:microsoft.com/office/officeart/2005/8/layout/cycle2"/>
    <dgm:cxn modelId="{B83A9175-42AD-4B50-AACC-7D3B9C06A17E}" type="presOf" srcId="{58532B1A-8677-48FB-AB8C-39D656D2C94D}" destId="{C4ACB3FE-FDD9-41F8-A9F3-DEA13351A5C4}" srcOrd="0" destOrd="0" presId="urn:microsoft.com/office/officeart/2005/8/layout/cycle2"/>
    <dgm:cxn modelId="{606A6552-7751-42F4-A1D7-FAD0E3942430}" type="presOf" srcId="{1CA8A1C5-B5F9-42B1-BB04-56600D681570}" destId="{1BAC45B2-7C9E-4492-9DFE-528132AEA4EC}" srcOrd="1" destOrd="0" presId="urn:microsoft.com/office/officeart/2005/8/layout/cycle2"/>
    <dgm:cxn modelId="{408B3195-EDE6-4022-A003-653D9DF21F6C}" type="presOf" srcId="{057241EC-6903-43BB-BDD0-3BE6E054B0C0}" destId="{DD712640-BCBF-45F5-A2AB-569A5AF9239E}" srcOrd="0" destOrd="0" presId="urn:microsoft.com/office/officeart/2005/8/layout/cycle2"/>
    <dgm:cxn modelId="{522C7E0C-85C9-48A2-B166-C651E2E5361E}" type="presOf" srcId="{844EA934-548F-45C2-861F-37DDABF3A727}" destId="{08E688B6-576F-4178-B32B-72862DC69641}" srcOrd="0" destOrd="0" presId="urn:microsoft.com/office/officeart/2005/8/layout/cycle2"/>
    <dgm:cxn modelId="{207AF465-F603-4E32-8E83-A4971C6B2B4D}" type="presOf" srcId="{4B933770-EB4F-4967-AB04-8D47C783394B}" destId="{B756758C-28EF-425D-8225-798680DD40C6}" srcOrd="0" destOrd="0" presId="urn:microsoft.com/office/officeart/2005/8/layout/cycle2"/>
    <dgm:cxn modelId="{85FD865E-E486-48C5-99DA-C36005658690}" type="presOf" srcId="{917D1706-BFE0-4F4A-836D-D0C073A78FE5}" destId="{E1126EE9-BDAD-4347-AA8A-3920604AF615}" srcOrd="0" destOrd="0" presId="urn:microsoft.com/office/officeart/2005/8/layout/cycle2"/>
    <dgm:cxn modelId="{6E88A4DF-98CA-43D1-8514-94BA04DFCE71}" srcId="{DDE341BA-064F-4222-A0C8-2FE5AD5D0A4A}" destId="{844EA934-548F-45C2-861F-37DDABF3A727}" srcOrd="1" destOrd="0" parTransId="{A27CDE57-80C0-4C12-B19C-FF484FFEFBDB}" sibTransId="{057241EC-6903-43BB-BDD0-3BE6E054B0C0}"/>
    <dgm:cxn modelId="{BCEEB5DA-526A-4655-A507-0844CC4FB804}" type="presOf" srcId="{DDE341BA-064F-4222-A0C8-2FE5AD5D0A4A}" destId="{4CB1B01F-8B9F-466C-8ACC-9DA1D02FD10C}" srcOrd="0" destOrd="0" presId="urn:microsoft.com/office/officeart/2005/8/layout/cycle2"/>
    <dgm:cxn modelId="{066D6BA3-59E8-4D4D-94F0-D30F0D3C5EE9}" type="presOf" srcId="{057241EC-6903-43BB-BDD0-3BE6E054B0C0}" destId="{7131E197-365C-4F29-88B6-1C4FC0E93B5A}" srcOrd="1" destOrd="0" presId="urn:microsoft.com/office/officeart/2005/8/layout/cycle2"/>
    <dgm:cxn modelId="{60245696-D93B-41A1-A1C5-378D5371A64F}" srcId="{DDE341BA-064F-4222-A0C8-2FE5AD5D0A4A}" destId="{4B933770-EB4F-4967-AB04-8D47C783394B}" srcOrd="0" destOrd="0" parTransId="{501B3D91-E7A1-4A88-9522-233646844E94}" sibTransId="{58532B1A-8677-48FB-AB8C-39D656D2C94D}"/>
    <dgm:cxn modelId="{728156FB-E8A8-4EFB-960E-54F21D3042A7}" type="presParOf" srcId="{4CB1B01F-8B9F-466C-8ACC-9DA1D02FD10C}" destId="{B756758C-28EF-425D-8225-798680DD40C6}" srcOrd="0" destOrd="0" presId="urn:microsoft.com/office/officeart/2005/8/layout/cycle2"/>
    <dgm:cxn modelId="{6EDBF102-93FB-4E00-B9A3-6117F12590D1}" type="presParOf" srcId="{4CB1B01F-8B9F-466C-8ACC-9DA1D02FD10C}" destId="{C4ACB3FE-FDD9-41F8-A9F3-DEA13351A5C4}" srcOrd="1" destOrd="0" presId="urn:microsoft.com/office/officeart/2005/8/layout/cycle2"/>
    <dgm:cxn modelId="{C97C936D-BC7F-4090-A710-D1588AB240CE}" type="presParOf" srcId="{C4ACB3FE-FDD9-41F8-A9F3-DEA13351A5C4}" destId="{778A1267-BE43-40AE-8B11-508FB4ADF283}" srcOrd="0" destOrd="0" presId="urn:microsoft.com/office/officeart/2005/8/layout/cycle2"/>
    <dgm:cxn modelId="{998AB9DB-83DF-4B42-AC46-133AA99C5BA5}" type="presParOf" srcId="{4CB1B01F-8B9F-466C-8ACC-9DA1D02FD10C}" destId="{08E688B6-576F-4178-B32B-72862DC69641}" srcOrd="2" destOrd="0" presId="urn:microsoft.com/office/officeart/2005/8/layout/cycle2"/>
    <dgm:cxn modelId="{4AF7B3F5-D3CA-449E-969B-85499311B0CF}" type="presParOf" srcId="{4CB1B01F-8B9F-466C-8ACC-9DA1D02FD10C}" destId="{DD712640-BCBF-45F5-A2AB-569A5AF9239E}" srcOrd="3" destOrd="0" presId="urn:microsoft.com/office/officeart/2005/8/layout/cycle2"/>
    <dgm:cxn modelId="{6509260C-6070-4877-A8B8-777A17F2E42F}" type="presParOf" srcId="{DD712640-BCBF-45F5-A2AB-569A5AF9239E}" destId="{7131E197-365C-4F29-88B6-1C4FC0E93B5A}" srcOrd="0" destOrd="0" presId="urn:microsoft.com/office/officeart/2005/8/layout/cycle2"/>
    <dgm:cxn modelId="{42725F13-0015-43A5-B136-B240DC83084C}" type="presParOf" srcId="{4CB1B01F-8B9F-466C-8ACC-9DA1D02FD10C}" destId="{E1126EE9-BDAD-4347-AA8A-3920604AF615}" srcOrd="4" destOrd="0" presId="urn:microsoft.com/office/officeart/2005/8/layout/cycle2"/>
    <dgm:cxn modelId="{4D5085B0-86AA-4758-A14D-E2D8F84D01E5}" type="presParOf" srcId="{4CB1B01F-8B9F-466C-8ACC-9DA1D02FD10C}" destId="{3524D847-DC8C-463C-B0F1-C376343F1698}" srcOrd="5" destOrd="0" presId="urn:microsoft.com/office/officeart/2005/8/layout/cycle2"/>
    <dgm:cxn modelId="{60081F53-CDA2-4FEB-ADA9-66006866AF2A}" type="presParOf" srcId="{3524D847-DC8C-463C-B0F1-C376343F1698}" destId="{1BAC45B2-7C9E-4492-9DFE-528132AEA4E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872DEC-21FF-4A47-8A7D-DCD7A9233C88}">
      <dsp:nvSpPr>
        <dsp:cNvPr id="0" name=""/>
        <dsp:cNvSpPr/>
      </dsp:nvSpPr>
      <dsp:spPr>
        <a:xfrm>
          <a:off x="1273317" y="222"/>
          <a:ext cx="882364" cy="882364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A</a:t>
          </a:r>
          <a:endParaRPr lang="en-US" sz="3700" kern="1200" dirty="0"/>
        </a:p>
      </dsp:txBody>
      <dsp:txXfrm>
        <a:off x="1402536" y="129441"/>
        <a:ext cx="623926" cy="623926"/>
      </dsp:txXfrm>
    </dsp:sp>
    <dsp:sp modelId="{B3C98473-E7F0-4C0B-8CED-0A3311673E26}">
      <dsp:nvSpPr>
        <dsp:cNvPr id="0" name=""/>
        <dsp:cNvSpPr/>
      </dsp:nvSpPr>
      <dsp:spPr>
        <a:xfrm rot="3600000">
          <a:off x="1925087" y="861325"/>
          <a:ext cx="235640" cy="2977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1942760" y="890274"/>
        <a:ext cx="164948" cy="178678"/>
      </dsp:txXfrm>
    </dsp:sp>
    <dsp:sp modelId="{87D225D2-9179-4D60-8A1C-1BB543CB4566}">
      <dsp:nvSpPr>
        <dsp:cNvPr id="0" name=""/>
        <dsp:cNvSpPr/>
      </dsp:nvSpPr>
      <dsp:spPr>
        <a:xfrm>
          <a:off x="1936802" y="1149412"/>
          <a:ext cx="882364" cy="882364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B</a:t>
          </a:r>
          <a:endParaRPr lang="en-US" sz="3700" kern="1200" dirty="0"/>
        </a:p>
      </dsp:txBody>
      <dsp:txXfrm>
        <a:off x="2066021" y="1278631"/>
        <a:ext cx="623926" cy="623926"/>
      </dsp:txXfrm>
    </dsp:sp>
    <dsp:sp modelId="{50741510-63AD-4222-B3A8-49EBDFEE5670}">
      <dsp:nvSpPr>
        <dsp:cNvPr id="0" name=""/>
        <dsp:cNvSpPr/>
      </dsp:nvSpPr>
      <dsp:spPr>
        <a:xfrm rot="10800000">
          <a:off x="1603348" y="1441695"/>
          <a:ext cx="235640" cy="2977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1674040" y="1501255"/>
        <a:ext cx="164948" cy="178678"/>
      </dsp:txXfrm>
    </dsp:sp>
    <dsp:sp modelId="{9294E3F9-F094-41F6-857F-C466966DE037}">
      <dsp:nvSpPr>
        <dsp:cNvPr id="0" name=""/>
        <dsp:cNvSpPr/>
      </dsp:nvSpPr>
      <dsp:spPr>
        <a:xfrm>
          <a:off x="609832" y="1149412"/>
          <a:ext cx="882364" cy="882364"/>
        </a:xfrm>
        <a:prstGeom prst="ellips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C</a:t>
          </a:r>
          <a:endParaRPr lang="en-US" sz="3700" kern="1200" dirty="0"/>
        </a:p>
      </dsp:txBody>
      <dsp:txXfrm>
        <a:off x="739051" y="1278631"/>
        <a:ext cx="623926" cy="623926"/>
      </dsp:txXfrm>
    </dsp:sp>
    <dsp:sp modelId="{8E85C9FB-529F-446B-8F6E-0BA5FA0B449B}">
      <dsp:nvSpPr>
        <dsp:cNvPr id="0" name=""/>
        <dsp:cNvSpPr/>
      </dsp:nvSpPr>
      <dsp:spPr>
        <a:xfrm rot="18000000">
          <a:off x="1261602" y="872876"/>
          <a:ext cx="235640" cy="2977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1279275" y="963047"/>
        <a:ext cx="164948" cy="1786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56758C-28EF-425D-8225-798680DD40C6}">
      <dsp:nvSpPr>
        <dsp:cNvPr id="0" name=""/>
        <dsp:cNvSpPr/>
      </dsp:nvSpPr>
      <dsp:spPr>
        <a:xfrm>
          <a:off x="1082724" y="303"/>
          <a:ext cx="882550" cy="882550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A</a:t>
          </a:r>
          <a:endParaRPr lang="en-US" sz="3700" kern="1200" dirty="0"/>
        </a:p>
      </dsp:txBody>
      <dsp:txXfrm>
        <a:off x="1211970" y="129549"/>
        <a:ext cx="624058" cy="624058"/>
      </dsp:txXfrm>
    </dsp:sp>
    <dsp:sp modelId="{C4ACB3FE-FDD9-41F8-A9F3-DEA13351A5C4}">
      <dsp:nvSpPr>
        <dsp:cNvPr id="0" name=""/>
        <dsp:cNvSpPr/>
      </dsp:nvSpPr>
      <dsp:spPr>
        <a:xfrm rot="3600000">
          <a:off x="1734647" y="861301"/>
          <a:ext cx="235330" cy="2978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1752297" y="890303"/>
        <a:ext cx="164731" cy="178716"/>
      </dsp:txXfrm>
    </dsp:sp>
    <dsp:sp modelId="{08E688B6-576F-4178-B32B-72862DC69641}">
      <dsp:nvSpPr>
        <dsp:cNvPr id="0" name=""/>
        <dsp:cNvSpPr/>
      </dsp:nvSpPr>
      <dsp:spPr>
        <a:xfrm>
          <a:off x="1746009" y="1149146"/>
          <a:ext cx="882550" cy="882550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B</a:t>
          </a:r>
          <a:endParaRPr lang="en-US" sz="3700" kern="1200" dirty="0"/>
        </a:p>
      </dsp:txBody>
      <dsp:txXfrm>
        <a:off x="1875255" y="1278392"/>
        <a:ext cx="624058" cy="624058"/>
      </dsp:txXfrm>
    </dsp:sp>
    <dsp:sp modelId="{DD712640-BCBF-45F5-A2AB-569A5AF9239E}">
      <dsp:nvSpPr>
        <dsp:cNvPr id="0" name=""/>
        <dsp:cNvSpPr/>
      </dsp:nvSpPr>
      <dsp:spPr>
        <a:xfrm rot="10800000">
          <a:off x="1412995" y="1441491"/>
          <a:ext cx="235330" cy="2978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1483594" y="1501063"/>
        <a:ext cx="164731" cy="178716"/>
      </dsp:txXfrm>
    </dsp:sp>
    <dsp:sp modelId="{E1126EE9-BDAD-4347-AA8A-3920604AF615}">
      <dsp:nvSpPr>
        <dsp:cNvPr id="0" name=""/>
        <dsp:cNvSpPr/>
      </dsp:nvSpPr>
      <dsp:spPr>
        <a:xfrm>
          <a:off x="419439" y="1149146"/>
          <a:ext cx="882550" cy="882550"/>
        </a:xfrm>
        <a:prstGeom prst="ellips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C</a:t>
          </a:r>
          <a:endParaRPr lang="en-US" sz="3700" kern="1200" dirty="0"/>
        </a:p>
      </dsp:txBody>
      <dsp:txXfrm>
        <a:off x="548685" y="1278392"/>
        <a:ext cx="624058" cy="624058"/>
      </dsp:txXfrm>
    </dsp:sp>
    <dsp:sp modelId="{3524D847-DC8C-463C-B0F1-C376343F1698}">
      <dsp:nvSpPr>
        <dsp:cNvPr id="0" name=""/>
        <dsp:cNvSpPr/>
      </dsp:nvSpPr>
      <dsp:spPr>
        <a:xfrm rot="18000000">
          <a:off x="1071362" y="872837"/>
          <a:ext cx="235330" cy="2978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1089012" y="962979"/>
        <a:ext cx="164731" cy="1787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1/13/2013</a:t>
            </a:fld>
            <a:endParaRPr lang="en-US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1/13/2013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1/13/2013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1/13/2013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1/13/2013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1/13/2013</a:t>
            </a:fld>
            <a:endParaRPr lang="en-US" sz="14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danariely.com/the-books/excerpted-from-chapter-1-%E2%80%93-the-truth-about-relativity-2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Mathematics for Liberal Arts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  The Mathematics of Voting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33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Are these assumptions reasonable?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3962400"/>
          </a:xfrm>
        </p:spPr>
        <p:txBody>
          <a:bodyPr/>
          <a:lstStyle/>
          <a:p>
            <a:r>
              <a:rPr lang="en-US" dirty="0" smtClean="0"/>
              <a:t>Yes (probably). Most people act rationally, most of the time.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Rational behavior is much easier to model.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Social scientists are starting to take non-rationality seriously.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Dan </a:t>
            </a:r>
            <a:r>
              <a:rPr lang="en-US" dirty="0" err="1" smtClean="0"/>
              <a:t>Ariely</a:t>
            </a:r>
            <a:r>
              <a:rPr lang="en-US" dirty="0" smtClean="0"/>
              <a:t>, </a:t>
            </a:r>
            <a:r>
              <a:rPr lang="en-US" i="1" u="sng" dirty="0" smtClean="0">
                <a:hlinkClick r:id="rId2"/>
              </a:rPr>
              <a:t>Predictably </a:t>
            </a:r>
            <a:r>
              <a:rPr lang="en-US" i="1" dirty="0" smtClean="0">
                <a:hlinkClick r:id="rId2"/>
              </a:rPr>
              <a:t>Irrational</a:t>
            </a:r>
            <a:r>
              <a:rPr lang="en-US" i="1" dirty="0"/>
              <a:t> </a:t>
            </a:r>
            <a:r>
              <a:rPr lang="en-US" dirty="0" smtClean="0"/>
              <a:t>was a New York Times bestseller in 2008.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/>
              <a:t>W</a:t>
            </a:r>
            <a:r>
              <a:rPr lang="en-US" dirty="0" smtClean="0"/>
              <a:t>e will assume that voters are rational.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68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fairness?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It is not possible to give an exact mathematical definition of fairness.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 fair voting system should treat everybody equally, and take all interests into account.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We attempt to make fairness into a precise concept by defining </a:t>
            </a:r>
            <a:r>
              <a:rPr lang="en-US" b="1" dirty="0" smtClean="0"/>
              <a:t>fairness criteria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 fairness criterion is any property that we believe that a voting system should have.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Discuss: What makes a voting system fair?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43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majority criterion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is important to understand the difference between a </a:t>
            </a:r>
            <a:r>
              <a:rPr lang="en-US" b="1" dirty="0" smtClean="0"/>
              <a:t>majority</a:t>
            </a:r>
            <a:r>
              <a:rPr lang="en-US" dirty="0" smtClean="0"/>
              <a:t> and a </a:t>
            </a:r>
            <a:r>
              <a:rPr lang="en-US" b="1" dirty="0" smtClean="0"/>
              <a:t>plurality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majority candidate is a candidate who receives more than half of the first-place votes.</a:t>
            </a:r>
          </a:p>
          <a:p>
            <a:r>
              <a:rPr lang="en-US" dirty="0" smtClean="0"/>
              <a:t>A plurality candidate is a candidate who receives more first-place votes than any other candidate.</a:t>
            </a:r>
          </a:p>
          <a:p>
            <a:r>
              <a:rPr lang="en-US" dirty="0" smtClean="0"/>
              <a:t>Is it possible to have a plurality but not a majority?</a:t>
            </a:r>
          </a:p>
          <a:p>
            <a:r>
              <a:rPr lang="en-US" dirty="0" smtClean="0"/>
              <a:t>Is it possible to have a majority but not a plurality?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 majority criterion says:</a:t>
            </a:r>
          </a:p>
          <a:p>
            <a:pPr marL="411480" lvl="1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b="1" i="1" dirty="0" smtClean="0">
                <a:solidFill>
                  <a:schemeClr val="accent6"/>
                </a:solidFill>
              </a:rPr>
              <a:t>If there is a majority candidate, then she should win the election.</a:t>
            </a:r>
          </a:p>
        </p:txBody>
      </p:sp>
    </p:spTree>
    <p:extLst>
      <p:ext uri="{BB962C8B-B14F-4D97-AF65-F5344CB8AC3E}">
        <p14:creationId xmlns:p14="http://schemas.microsoft.com/office/powerpoint/2010/main" val="572252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should win the election?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9387673"/>
              </p:ext>
            </p:extLst>
          </p:nvPr>
        </p:nvGraphicFramePr>
        <p:xfrm>
          <a:off x="457200" y="1600200"/>
          <a:ext cx="33528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838200"/>
                <a:gridCol w="838200"/>
                <a:gridCol w="8382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3417454"/>
              </p:ext>
            </p:extLst>
          </p:nvPr>
        </p:nvGraphicFramePr>
        <p:xfrm>
          <a:off x="4419600" y="4343400"/>
          <a:ext cx="33528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838200"/>
                <a:gridCol w="838200"/>
                <a:gridCol w="8382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495800" y="1676400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is a majority candidate.</a:t>
            </a:r>
          </a:p>
          <a:p>
            <a:endParaRPr lang="en-US" dirty="0"/>
          </a:p>
          <a:p>
            <a:r>
              <a:rPr lang="en-US" dirty="0" smtClean="0"/>
              <a:t>The majority condition says that A should win the election.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4572000"/>
            <a:ext cx="3124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has a plurality but not a majority.</a:t>
            </a:r>
          </a:p>
          <a:p>
            <a:endParaRPr lang="en-US" dirty="0" smtClean="0"/>
          </a:p>
          <a:p>
            <a:r>
              <a:rPr lang="en-US" dirty="0" smtClean="0"/>
              <a:t>The majority condition doesn’t tell us who should win.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81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Plurality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plurality method is the simplest voting method.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We simply declare that the plurality candidate is the winner.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Also called “first-past-the-post”.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Only first choices are counted.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Does the plurality method satisfy the majority criterion? </a:t>
            </a:r>
            <a:br>
              <a:rPr lang="en-US" dirty="0" smtClean="0"/>
            </a:br>
            <a:r>
              <a:rPr lang="en-US" dirty="0" smtClean="0"/>
              <a:t>Why or why not?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Is the plurality method fair?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15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voting paradox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620000" cy="914400"/>
          </a:xfrm>
        </p:spPr>
        <p:txBody>
          <a:bodyPr/>
          <a:lstStyle/>
          <a:p>
            <a:r>
              <a:rPr lang="en-US" dirty="0" smtClean="0"/>
              <a:t>Suppose that an election results in the following preference schedule.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95475" y="4038600"/>
            <a:ext cx="57150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The majority of voters prefer A to B.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The majority of voters prefer B to C.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The majority of voters prefer C to A.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Does this mean that voters are irrational?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Who should win this election?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370221"/>
              </p:ext>
            </p:extLst>
          </p:nvPr>
        </p:nvGraphicFramePr>
        <p:xfrm>
          <a:off x="1714500" y="2286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4400" y="5823704"/>
            <a:ext cx="7232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is called </a:t>
            </a:r>
            <a:r>
              <a:rPr lang="en-US" i="1" dirty="0" smtClean="0"/>
              <a:t>Condorcet’s paradox</a:t>
            </a:r>
            <a:r>
              <a:rPr lang="en-US" dirty="0" smtClean="0"/>
              <a:t> (after Marquis de Condorcet, 1743-1794).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75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Condorcet Criterion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2667000"/>
          </a:xfrm>
        </p:spPr>
        <p:txBody>
          <a:bodyPr/>
          <a:lstStyle/>
          <a:p>
            <a:r>
              <a:rPr lang="en-US" dirty="0" smtClean="0"/>
              <a:t>A Condorcet candidate is a candidate who is preferred over every other candidate in a head-to-head comparison.</a:t>
            </a:r>
          </a:p>
          <a:p>
            <a:r>
              <a:rPr lang="en-US" dirty="0" smtClean="0"/>
              <a:t>The Condorcet criterion says that if there is a Condorcet candidate, then he should win the election.</a:t>
            </a:r>
          </a:p>
          <a:p>
            <a:r>
              <a:rPr lang="en-US" dirty="0" smtClean="0"/>
              <a:t>Does the plurality method satisfy the Condorcet criterion? Explain why this criterion is satisfied, or give an example where it fails.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219605"/>
              </p:ext>
            </p:extLst>
          </p:nvPr>
        </p:nvGraphicFramePr>
        <p:xfrm>
          <a:off x="1676400" y="44196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3904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Condorcet Criterion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620000" cy="609600"/>
          </a:xfrm>
        </p:spPr>
        <p:txBody>
          <a:bodyPr/>
          <a:lstStyle/>
          <a:p>
            <a:pPr marL="114300" indent="0">
              <a:buNone/>
            </a:pPr>
            <a:r>
              <a:rPr lang="en-US" dirty="0" smtClean="0"/>
              <a:t>Is there a Condorcet candidate?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131471"/>
              </p:ext>
            </p:extLst>
          </p:nvPr>
        </p:nvGraphicFramePr>
        <p:xfrm>
          <a:off x="1219200" y="20574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14400" y="3886200"/>
            <a:ext cx="72390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 majority (5 to 4) prefer B to A.</a:t>
            </a:r>
          </a:p>
          <a:p>
            <a:r>
              <a:rPr lang="en-US" sz="2200" dirty="0" smtClean="0"/>
              <a:t>A majority (7 to 2) prefer B to C.</a:t>
            </a:r>
          </a:p>
          <a:p>
            <a:r>
              <a:rPr lang="en-US" sz="2200" dirty="0" smtClean="0"/>
              <a:t>Therefore B is a Condorcet candidate</a:t>
            </a:r>
          </a:p>
          <a:p>
            <a:endParaRPr lang="en-US" sz="2200" dirty="0"/>
          </a:p>
          <a:p>
            <a:r>
              <a:rPr lang="en-US" sz="2200" dirty="0" smtClean="0"/>
              <a:t>Question: Is it possible to have TWO Condorcet candidates?</a:t>
            </a:r>
          </a:p>
        </p:txBody>
      </p:sp>
    </p:spTree>
    <p:extLst>
      <p:ext uri="{BB962C8B-B14F-4D97-AF65-F5344CB8AC3E}">
        <p14:creationId xmlns:p14="http://schemas.microsoft.com/office/powerpoint/2010/main" val="105458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Borda</a:t>
            </a:r>
            <a:r>
              <a:rPr lang="en-US" dirty="0" smtClean="0"/>
              <a:t> Count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Borda</a:t>
            </a:r>
            <a:r>
              <a:rPr lang="en-US" dirty="0" smtClean="0"/>
              <a:t> Count is a voting method named after Jean-Charles de </a:t>
            </a:r>
            <a:r>
              <a:rPr lang="en-US" dirty="0" err="1" smtClean="0"/>
              <a:t>Borda</a:t>
            </a:r>
            <a:r>
              <a:rPr lang="en-US" dirty="0" smtClean="0"/>
              <a:t> (1733-1799).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It is a point-based system. A candidate is awarded 1 point for being ranked in last place, 2 points for second to last, and so on.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 candidate with the most </a:t>
            </a:r>
            <a:r>
              <a:rPr lang="en-US" dirty="0" err="1" smtClean="0"/>
              <a:t>Borda</a:t>
            </a:r>
            <a:r>
              <a:rPr lang="en-US" dirty="0" smtClean="0"/>
              <a:t> points wins.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Which movie would have been selected if we used the </a:t>
            </a:r>
            <a:r>
              <a:rPr lang="en-US" dirty="0" err="1" smtClean="0"/>
              <a:t>Borda</a:t>
            </a:r>
            <a:r>
              <a:rPr lang="en-US" dirty="0" smtClean="0"/>
              <a:t> count?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32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</p:spPr>
        <p:txBody>
          <a:bodyPr/>
          <a:lstStyle/>
          <a:p>
            <a:r>
              <a:rPr lang="en-US" dirty="0" smtClean="0"/>
              <a:t>Where is the </a:t>
            </a:r>
            <a:r>
              <a:rPr lang="en-US" dirty="0" err="1" smtClean="0"/>
              <a:t>Borda</a:t>
            </a:r>
            <a:r>
              <a:rPr lang="en-US" dirty="0" smtClean="0"/>
              <a:t> Count used?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Choosing the MVP in Major League Baseball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NCAA sports rankings (AP and UPI)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Heisman Trophy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Eurovision song contest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95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Preference Ballots and Preference Schedules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 Plurality Method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Borda</a:t>
            </a:r>
            <a:r>
              <a:rPr lang="en-US" dirty="0" smtClean="0"/>
              <a:t> Count Method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Instant Runoff Voting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57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the </a:t>
            </a:r>
            <a:r>
              <a:rPr lang="en-US" dirty="0" err="1" smtClean="0"/>
              <a:t>Borda</a:t>
            </a:r>
            <a:r>
              <a:rPr lang="en-US" dirty="0" smtClean="0"/>
              <a:t> Count Fair?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685800"/>
          </a:xfrm>
        </p:spPr>
        <p:txBody>
          <a:bodyPr/>
          <a:lstStyle/>
          <a:p>
            <a:pPr marL="114300" indent="0">
              <a:buNone/>
            </a:pPr>
            <a:r>
              <a:rPr lang="en-US" dirty="0" smtClean="0"/>
              <a:t>Does the </a:t>
            </a:r>
            <a:r>
              <a:rPr lang="en-US" dirty="0" err="1" smtClean="0"/>
              <a:t>Borda</a:t>
            </a:r>
            <a:r>
              <a:rPr lang="en-US" dirty="0" smtClean="0"/>
              <a:t> Count satisfy the majority criterion?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972454"/>
              </p:ext>
            </p:extLst>
          </p:nvPr>
        </p:nvGraphicFramePr>
        <p:xfrm>
          <a:off x="1295400" y="2286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4191000"/>
            <a:ext cx="6858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Does the </a:t>
            </a:r>
            <a:r>
              <a:rPr lang="en-US" sz="2200" dirty="0" err="1" smtClean="0"/>
              <a:t>Borda</a:t>
            </a:r>
            <a:r>
              <a:rPr lang="en-US" sz="2200" dirty="0" smtClean="0"/>
              <a:t> Count satisfy the Condorcet Criterion?</a:t>
            </a:r>
          </a:p>
          <a:p>
            <a:endParaRPr lang="en-US" sz="2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50890"/>
              </p:ext>
            </p:extLst>
          </p:nvPr>
        </p:nvGraphicFramePr>
        <p:xfrm>
          <a:off x="1295400" y="48006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5933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Borda</a:t>
            </a:r>
            <a:r>
              <a:rPr lang="en-US" dirty="0" smtClean="0"/>
              <a:t> Count and 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there are N candidates, how many points are awarded by each ballot?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If there are N candidates and V voters, what is the minimum number of points that a winner could have?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What is the minimum number of points that ensures a win?</a:t>
            </a:r>
          </a:p>
          <a:p>
            <a:pPr marL="11430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dirty="0" smtClean="0"/>
              <a:t>Is the </a:t>
            </a:r>
            <a:r>
              <a:rPr lang="en-US" dirty="0" err="1" smtClean="0"/>
              <a:t>Borda</a:t>
            </a:r>
            <a:r>
              <a:rPr lang="en-US" dirty="0" smtClean="0"/>
              <a:t> Count “less fair” than the plurality criterion?</a:t>
            </a:r>
          </a:p>
        </p:txBody>
      </p:sp>
    </p:spTree>
    <p:extLst>
      <p:ext uri="{BB962C8B-B14F-4D97-AF65-F5344CB8AC3E}">
        <p14:creationId xmlns:p14="http://schemas.microsoft.com/office/powerpoint/2010/main" val="62057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Insincere voting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Insincere voting is when a voter does not express his true preferences on a ballot. Also known as strategic voting or tactical voting.</a:t>
            </a:r>
          </a:p>
          <a:p>
            <a:r>
              <a:rPr lang="en-US" dirty="0" smtClean="0"/>
              <a:t>There are two forms of insincere voting:</a:t>
            </a:r>
          </a:p>
          <a:p>
            <a:pPr lvl="1"/>
            <a:r>
              <a:rPr lang="en-US" dirty="0" smtClean="0"/>
              <a:t>Compromising – Ranking a candidate higher in hopes of getting her elected.</a:t>
            </a:r>
          </a:p>
          <a:p>
            <a:pPr lvl="1"/>
            <a:r>
              <a:rPr lang="en-US" dirty="0" smtClean="0"/>
              <a:t>Burying – Ranking a candidate lower in hopes of defeating her.</a:t>
            </a:r>
          </a:p>
          <a:p>
            <a:r>
              <a:rPr lang="en-US" dirty="0" smtClean="0"/>
              <a:t>This is very common in elections that use the plurality method. People will rarely vote for a third-party candidate even if they prefer that candidate.</a:t>
            </a:r>
          </a:p>
          <a:p>
            <a:r>
              <a:rPr lang="en-US" dirty="0" err="1" smtClean="0"/>
              <a:t>Gibbard-Satterthwaite</a:t>
            </a:r>
            <a:r>
              <a:rPr lang="en-US" dirty="0" smtClean="0"/>
              <a:t> theorem: All voting methods are susceptible to insincere voting, except for random methods and dictatorships.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77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Plurality with Elimination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6200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If a candidate has a majority of first-place votes, then he is elected.</a:t>
            </a:r>
          </a:p>
          <a:p>
            <a:r>
              <a:rPr lang="en-US" dirty="0" smtClean="0"/>
              <a:t>Otherwise, the candidate with the </a:t>
            </a:r>
            <a:r>
              <a:rPr lang="en-US" b="1" dirty="0" smtClean="0"/>
              <a:t>fewest</a:t>
            </a:r>
            <a:r>
              <a:rPr lang="en-US" dirty="0" smtClean="0"/>
              <a:t> first place votes is eliminated and the election is run again.</a:t>
            </a:r>
          </a:p>
          <a:p>
            <a:r>
              <a:rPr lang="en-US" dirty="0" smtClean="0"/>
              <a:t>More commonly known as </a:t>
            </a:r>
            <a:r>
              <a:rPr lang="en-US" b="1" dirty="0" smtClean="0"/>
              <a:t>Instant Runoff Voting</a:t>
            </a:r>
            <a:r>
              <a:rPr lang="en-US" dirty="0" smtClean="0"/>
              <a:t> (IRV).</a:t>
            </a:r>
          </a:p>
          <a:p>
            <a:r>
              <a:rPr lang="en-US" dirty="0" smtClean="0"/>
              <a:t>Equivalent to Single Transferable Vote when there is only one winner.</a:t>
            </a:r>
          </a:p>
          <a:p>
            <a:r>
              <a:rPr lang="en-US" dirty="0" smtClean="0"/>
              <a:t>IRV is becoming more popular, and it is often used for state and local elections.</a:t>
            </a:r>
          </a:p>
          <a:p>
            <a:r>
              <a:rPr lang="en-US" dirty="0" smtClean="0"/>
              <a:t>St. Paul MN has recently begun using IRV to elect the mayor and city council.</a:t>
            </a:r>
          </a:p>
          <a:p>
            <a:r>
              <a:rPr lang="en-US" dirty="0" smtClean="0"/>
              <a:t>Unlike the plurality method, IRV accommodates multiple candidates and avoids the spoiler effect.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75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020762"/>
          </a:xfrm>
        </p:spPr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685800"/>
          </a:xfrm>
        </p:spPr>
        <p:txBody>
          <a:bodyPr/>
          <a:lstStyle/>
          <a:p>
            <a:pPr marL="114300" indent="0">
              <a:buNone/>
            </a:pPr>
            <a:r>
              <a:rPr lang="en-US" dirty="0" smtClean="0"/>
              <a:t>Who is the winner using Plurality with Elimination?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909869"/>
              </p:ext>
            </p:extLst>
          </p:nvPr>
        </p:nvGraphicFramePr>
        <p:xfrm>
          <a:off x="1295400" y="2286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019637"/>
              </p:ext>
            </p:extLst>
          </p:nvPr>
        </p:nvGraphicFramePr>
        <p:xfrm>
          <a:off x="1295400" y="44196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332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fair is IRV?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1219200"/>
          </a:xfrm>
        </p:spPr>
        <p:txBody>
          <a:bodyPr/>
          <a:lstStyle/>
          <a:p>
            <a:r>
              <a:rPr lang="en-US" dirty="0" smtClean="0"/>
              <a:t>IRV satisfies the majority criterion. (Why?)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IRV does not satisfy the Condorcet criterion. (Why not?)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11430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1027448"/>
              </p:ext>
            </p:extLst>
          </p:nvPr>
        </p:nvGraphicFramePr>
        <p:xfrm>
          <a:off x="1524000" y="28956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4800600"/>
            <a:ext cx="617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200" dirty="0"/>
              <a:t>IRV is unfair in another way: It is not </a:t>
            </a:r>
            <a:r>
              <a:rPr lang="en-US" sz="2200" b="1" dirty="0"/>
              <a:t>monotone</a:t>
            </a:r>
            <a:r>
              <a:rPr lang="en-US" sz="2200" dirty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153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Monotonicity Criterion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monotonicity criterion says that if A wins an election, and some ballots are changed to rank A higher (without altering the ranking of the other candidates), then A should still win the election.</a:t>
            </a:r>
          </a:p>
          <a:p>
            <a:r>
              <a:rPr lang="en-US" dirty="0" smtClean="0"/>
              <a:t>Becoming MORE popular shouldn’t make you LOSE. That’s weird (a paradox).</a:t>
            </a:r>
          </a:p>
          <a:p>
            <a:r>
              <a:rPr lang="en-US" dirty="0" smtClean="0"/>
              <a:t>The plurality method satisfies the monotonicity criterion.</a:t>
            </a:r>
          </a:p>
          <a:p>
            <a:r>
              <a:rPr lang="en-US" dirty="0" err="1" smtClean="0"/>
              <a:t>Borda</a:t>
            </a:r>
            <a:r>
              <a:rPr lang="en-US" dirty="0" smtClean="0"/>
              <a:t> count also satisfies the monotonicity criterion.</a:t>
            </a:r>
          </a:p>
          <a:p>
            <a:r>
              <a:rPr lang="en-US" dirty="0" smtClean="0"/>
              <a:t>IRV does not satisfy the monotonicity criterion. Can you think of an example?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94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IRV is not monotone!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295400"/>
            <a:ext cx="7620000" cy="609600"/>
          </a:xfrm>
        </p:spPr>
        <p:txBody>
          <a:bodyPr/>
          <a:lstStyle/>
          <a:p>
            <a:pPr marL="114300" indent="0">
              <a:buNone/>
            </a:pPr>
            <a:r>
              <a:rPr lang="en-US" dirty="0" smtClean="0"/>
              <a:t>Consider the following preference schedule.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2925" y="3444210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Verify that A wins the election. But what if two voters changed their ballots from B &gt; C &gt; A to A &gt; B &gt; C?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136355"/>
              </p:ext>
            </p:extLst>
          </p:nvPr>
        </p:nvGraphicFramePr>
        <p:xfrm>
          <a:off x="1066800" y="1828800"/>
          <a:ext cx="60960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99547"/>
              </p:ext>
            </p:extLst>
          </p:nvPr>
        </p:nvGraphicFramePr>
        <p:xfrm>
          <a:off x="1066800" y="4191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85800" y="5867400"/>
            <a:ext cx="1835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time, C wins!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59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this happen?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620000" cy="3657600"/>
          </a:xfrm>
        </p:spPr>
        <p:txBody>
          <a:bodyPr>
            <a:normAutofit/>
          </a:bodyPr>
          <a:lstStyle/>
          <a:p>
            <a:r>
              <a:rPr lang="en-US" dirty="0" smtClean="0"/>
              <a:t>A won the election, but most voters preferred C to A.</a:t>
            </a:r>
          </a:p>
          <a:p>
            <a:r>
              <a:rPr lang="en-US" dirty="0" smtClean="0"/>
              <a:t>C was eliminated in the first round.</a:t>
            </a:r>
          </a:p>
          <a:p>
            <a:r>
              <a:rPr lang="en-US" dirty="0" smtClean="0"/>
              <a:t>Most voters preferred B to C.</a:t>
            </a:r>
          </a:p>
          <a:p>
            <a:r>
              <a:rPr lang="en-US" dirty="0" smtClean="0"/>
              <a:t>If A takes away votes from B, then B might not be able to eliminate C.</a:t>
            </a:r>
          </a:p>
          <a:p>
            <a:r>
              <a:rPr lang="en-US" dirty="0" smtClean="0"/>
              <a:t>It’s like Survivor. The enemy of your enemy is your friend – keep him alive. (For now…)</a:t>
            </a:r>
          </a:p>
          <a:p>
            <a:r>
              <a:rPr lang="en-US" dirty="0" smtClean="0"/>
              <a:t>This cannot happen when there is a Condorcet candidate.</a:t>
            </a:r>
            <a:br>
              <a:rPr lang="en-US" dirty="0" smtClean="0"/>
            </a:br>
            <a:r>
              <a:rPr lang="en-US" dirty="0" smtClean="0"/>
              <a:t>Condorcet methods are always monotone.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38421094"/>
              </p:ext>
            </p:extLst>
          </p:nvPr>
        </p:nvGraphicFramePr>
        <p:xfrm>
          <a:off x="4648200" y="4648200"/>
          <a:ext cx="3048000" cy="20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2810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4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8821051"/>
              </p:ext>
            </p:extLst>
          </p:nvPr>
        </p:nvGraphicFramePr>
        <p:xfrm>
          <a:off x="457200" y="1600200"/>
          <a:ext cx="7620000" cy="148336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905000"/>
                <a:gridCol w="1905000"/>
                <a:gridCol w="1905000"/>
                <a:gridCol w="1905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Majority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Condorcet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Monotone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Plurality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Borda</a:t>
                      </a:r>
                      <a:r>
                        <a:rPr lang="en-US" dirty="0" smtClean="0"/>
                        <a:t> Count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Instant Runoff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3505200"/>
            <a:ext cx="7239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 sure you understand the following concepts.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Preference ballots and preference schedules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Transitive preferences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Voting methods: Plurality, </a:t>
            </a:r>
            <a:r>
              <a:rPr lang="en-US" dirty="0" err="1" smtClean="0"/>
              <a:t>Borda</a:t>
            </a:r>
            <a:r>
              <a:rPr lang="en-US" dirty="0" smtClean="0"/>
              <a:t> Count, Instant Runoff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Fairness criteria: Majority, Condorcet, Monotonicity</a:t>
            </a:r>
          </a:p>
          <a:p>
            <a:endParaRPr lang="en-US" dirty="0" smtClean="0"/>
          </a:p>
          <a:p>
            <a:r>
              <a:rPr lang="en-US" dirty="0" smtClean="0"/>
              <a:t>Homework: </a:t>
            </a:r>
            <a:r>
              <a:rPr lang="fr-FR" dirty="0" smtClean="0"/>
              <a:t>Page </a:t>
            </a:r>
            <a:r>
              <a:rPr lang="fr-FR" dirty="0"/>
              <a:t>30: #4, 8, </a:t>
            </a:r>
            <a:r>
              <a:rPr lang="fr-FR" dirty="0" smtClean="0"/>
              <a:t>12, </a:t>
            </a:r>
            <a:r>
              <a:rPr lang="fr-FR" dirty="0"/>
              <a:t>16, 20, 24, 28, 32, 62, 64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69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4572000" cy="5257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Imagine that you all decided to watch a movie together. Which movies do you want to see?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Rules:</a:t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Everyone will see the same movie.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Rank your top four choices.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Rank the top four choices for the whole class. No ties allowed!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Everybody votes.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Explain how you decided.</a:t>
            </a:r>
          </a:p>
          <a:p>
            <a:pPr marL="0" indent="0"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Do you feel that the decision was fair?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81600" y="990600"/>
            <a:ext cx="2667000" cy="486287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Movies at AMC Showplace Inver Grove 16:</a:t>
            </a:r>
          </a:p>
          <a:p>
            <a:endParaRPr lang="en-US" dirty="0"/>
          </a:p>
          <a:p>
            <a:pPr marL="342900" indent="-342900">
              <a:buFont typeface="+mj-lt"/>
              <a:buAutoNum type="alphaLcParenR"/>
            </a:pPr>
            <a:r>
              <a:rPr lang="en-US" sz="1600" dirty="0" smtClean="0"/>
              <a:t>Gangster Squad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600" dirty="0" smtClean="0"/>
              <a:t>Zero Dark Thirty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600" dirty="0" smtClean="0"/>
              <a:t>A Haunted House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600" dirty="0" smtClean="0"/>
              <a:t>Parental Guidance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600" dirty="0" err="1" smtClean="0"/>
              <a:t>Django</a:t>
            </a:r>
            <a:r>
              <a:rPr lang="en-US" sz="1600" dirty="0" smtClean="0"/>
              <a:t> Unchained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600" dirty="0" smtClean="0"/>
              <a:t>Les </a:t>
            </a:r>
            <a:r>
              <a:rPr lang="en-US" sz="1600" dirty="0" err="1" smtClean="0"/>
              <a:t>Misérables</a:t>
            </a:r>
            <a:endParaRPr lang="en-US" sz="1600" dirty="0" smtClean="0"/>
          </a:p>
          <a:p>
            <a:pPr marL="342900" indent="-342900">
              <a:buFont typeface="+mj-lt"/>
              <a:buAutoNum type="alphaLcParenR"/>
            </a:pPr>
            <a:r>
              <a:rPr lang="en-US" sz="1600" dirty="0" smtClean="0"/>
              <a:t>Texas Chainsaw 3D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600" dirty="0" smtClean="0"/>
              <a:t>Jack </a:t>
            </a:r>
            <a:r>
              <a:rPr lang="en-US" sz="1600" dirty="0" err="1" smtClean="0"/>
              <a:t>Reacher</a:t>
            </a:r>
            <a:endParaRPr lang="en-US" sz="1600" dirty="0" smtClean="0"/>
          </a:p>
          <a:p>
            <a:pPr marL="342900" indent="-342900">
              <a:buFont typeface="+mj-lt"/>
              <a:buAutoNum type="alphaLcParenR"/>
            </a:pPr>
            <a:r>
              <a:rPr lang="en-US" sz="1600" dirty="0" smtClean="0"/>
              <a:t>This is 40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600" dirty="0" smtClean="0"/>
              <a:t>Lincoln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600" dirty="0" smtClean="0"/>
              <a:t>The Hobbit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600" dirty="0" smtClean="0"/>
              <a:t>Promised Land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600" dirty="0" smtClean="0"/>
              <a:t>The Impossible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600" dirty="0" smtClean="0"/>
              <a:t>Silver Linings Playbook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600" dirty="0" smtClean="0"/>
              <a:t>Monsters, Inc. 3D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600" dirty="0" smtClean="0"/>
              <a:t>Argo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62824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voting theory?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person has their own preferences, interests, and values.</a:t>
            </a:r>
          </a:p>
          <a:p>
            <a:r>
              <a:rPr lang="en-US" dirty="0" smtClean="0"/>
              <a:t>How can we make decisions that take everyone’s interests into account?</a:t>
            </a:r>
          </a:p>
          <a:p>
            <a:r>
              <a:rPr lang="en-US" dirty="0" smtClean="0"/>
              <a:t>In a democracy, we make decisions by voting.</a:t>
            </a:r>
          </a:p>
          <a:p>
            <a:pPr lvl="1"/>
            <a:r>
              <a:rPr lang="en-US" dirty="0" smtClean="0"/>
              <a:t>Direct democracy: Vote for specific policies (e.g. referenda)</a:t>
            </a:r>
          </a:p>
          <a:p>
            <a:pPr lvl="1"/>
            <a:r>
              <a:rPr lang="en-US" dirty="0" smtClean="0"/>
              <a:t>Representative democracy: Elect representatives who will make policy decisions.</a:t>
            </a:r>
          </a:p>
          <a:p>
            <a:r>
              <a:rPr lang="en-US" dirty="0" smtClean="0"/>
              <a:t>How can we know if an election is fair?</a:t>
            </a:r>
          </a:p>
          <a:p>
            <a:r>
              <a:rPr lang="en-US" dirty="0" smtClean="0"/>
              <a:t>What is fairness, anyway? Can we define it mathematically?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0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Preference Ballots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96200" cy="2667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preference ballot is a ranking of the available choices. </a:t>
            </a:r>
          </a:p>
          <a:p>
            <a:r>
              <a:rPr lang="en-US" dirty="0" smtClean="0"/>
              <a:t>A ranking without ties is called a </a:t>
            </a:r>
            <a:r>
              <a:rPr lang="en-US" b="1" dirty="0" smtClean="0"/>
              <a:t>linear ballot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most desirable choice is ranked first, and the least desirable choice is ranked last.</a:t>
            </a:r>
          </a:p>
          <a:p>
            <a:r>
              <a:rPr lang="en-US" dirty="0" smtClean="0"/>
              <a:t>Please list your preference ballot, choosing from the top four movies for the whole class.</a:t>
            </a:r>
          </a:p>
          <a:p>
            <a:r>
              <a:rPr lang="en-US" dirty="0" smtClean="0"/>
              <a:t>Here is my preference ballot.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18509" y="4495800"/>
            <a:ext cx="3048000" cy="156966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>
                <a:latin typeface="+mj-lt"/>
              </a:rPr>
              <a:t>Lincoln</a:t>
            </a:r>
          </a:p>
          <a:p>
            <a:pPr marL="342900" indent="-342900">
              <a:buAutoNum type="arabicPeriod"/>
            </a:pPr>
            <a:r>
              <a:rPr lang="en-US" sz="2400" dirty="0" err="1" smtClean="0">
                <a:latin typeface="+mj-lt"/>
              </a:rPr>
              <a:t>Django</a:t>
            </a:r>
            <a:r>
              <a:rPr lang="en-US" sz="2400" dirty="0" smtClean="0">
                <a:latin typeface="+mj-lt"/>
              </a:rPr>
              <a:t> Unchained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latin typeface="+mj-lt"/>
              </a:rPr>
              <a:t>The Hobbit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latin typeface="+mj-lt"/>
              </a:rPr>
              <a:t>Zero Dark Thirty</a:t>
            </a:r>
          </a:p>
        </p:txBody>
      </p:sp>
    </p:spTree>
    <p:extLst>
      <p:ext uri="{BB962C8B-B14F-4D97-AF65-F5344CB8AC3E}">
        <p14:creationId xmlns:p14="http://schemas.microsoft.com/office/powerpoint/2010/main" val="33665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Preference Schedules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572000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preference schedule </a:t>
            </a:r>
            <a:r>
              <a:rPr lang="en-US" dirty="0" smtClean="0"/>
              <a:t>lists the preferences for all voters.</a:t>
            </a:r>
          </a:p>
          <a:p>
            <a:r>
              <a:rPr lang="en-US" dirty="0" smtClean="0"/>
              <a:t>Example:</a:t>
            </a:r>
          </a:p>
          <a:p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Let’s make a preference schedule for the class movie preferences!</a:t>
            </a:r>
          </a:p>
          <a:p>
            <a:r>
              <a:rPr lang="en-US" dirty="0" smtClean="0"/>
              <a:t>What is the maximum number of columns?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9762078"/>
              </p:ext>
            </p:extLst>
          </p:nvPr>
        </p:nvGraphicFramePr>
        <p:xfrm>
          <a:off x="2819400" y="2667000"/>
          <a:ext cx="3048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457200"/>
                <a:gridCol w="457200"/>
                <a:gridCol w="457200"/>
                <a:gridCol w="4572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choice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choice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baseline="0" dirty="0" smtClean="0"/>
                        <a:t> choice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choice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219200" y="5948008"/>
                <a:ext cx="58846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!=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⋯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e>
                    </m:d>
                  </m:oMath>
                </a14:m>
                <a:r>
                  <a:rPr lang="en-US" dirty="0" smtClean="0"/>
                  <a:t>		(</a:t>
                </a:r>
                <a:r>
                  <a:rPr lang="en-US" i="1" dirty="0" smtClean="0"/>
                  <a:t>n</a:t>
                </a:r>
                <a:r>
                  <a:rPr lang="en-US" dirty="0" smtClean="0"/>
                  <a:t> factorial)</a:t>
                </a: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5948008"/>
                <a:ext cx="5884624" cy="369332"/>
              </a:xfrm>
              <a:prstGeom prst="rect">
                <a:avLst/>
              </a:prstGeom>
              <a:blipFill rotWithShape="1">
                <a:blip r:embed="rId2"/>
                <a:stretch>
                  <a:fillRect t="-8333" r="-104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8234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Assumptions about Preferences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voter has the same options.</a:t>
            </a:r>
          </a:p>
          <a:p>
            <a:r>
              <a:rPr lang="en-US" dirty="0" smtClean="0"/>
              <a:t>Given a choice between two options, a voter will always prefer one or the other. (Maybe not realistic?)</a:t>
            </a:r>
          </a:p>
          <a:p>
            <a:r>
              <a:rPr lang="en-US" dirty="0" smtClean="0"/>
              <a:t>Preferences are </a:t>
            </a:r>
            <a:r>
              <a:rPr lang="en-US" b="1" dirty="0" smtClean="0"/>
              <a:t>transitive</a:t>
            </a:r>
            <a:r>
              <a:rPr lang="en-US" dirty="0" smtClean="0"/>
              <a:t>. If you prefer chocolate to </a:t>
            </a:r>
            <a:r>
              <a:rPr lang="en-US" dirty="0" smtClean="0">
                <a:ln w="6350">
                  <a:noFill/>
                </a:ln>
              </a:rPr>
              <a:t>vanilla</a:t>
            </a:r>
            <a:r>
              <a:rPr lang="en-US" dirty="0" smtClean="0"/>
              <a:t>, and you prefer </a:t>
            </a:r>
            <a:r>
              <a:rPr lang="en-US" dirty="0" smtClean="0">
                <a:ln w="6350">
                  <a:noFill/>
                </a:ln>
              </a:rPr>
              <a:t>vanilla</a:t>
            </a:r>
            <a:r>
              <a:rPr lang="en-US" dirty="0" smtClean="0"/>
              <a:t> to strawberry, then you also prefer chocolate to strawberry.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962400"/>
            <a:ext cx="5486400" cy="22329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43200" y="6248400"/>
            <a:ext cx="34467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http://webclipart.about.com/od/seasonsclipart/ss/Summer-Images-2_13.htm</a:t>
            </a:r>
          </a:p>
        </p:txBody>
      </p:sp>
    </p:spTree>
    <p:extLst>
      <p:ext uri="{BB962C8B-B14F-4D97-AF65-F5344CB8AC3E}">
        <p14:creationId xmlns:p14="http://schemas.microsoft.com/office/powerpoint/2010/main" val="25160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No Cyclic Preferences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Equivalently, there are no </a:t>
            </a:r>
            <a:r>
              <a:rPr lang="en-US" b="1" dirty="0" smtClean="0"/>
              <a:t>cyclic preferences</a:t>
            </a:r>
            <a:r>
              <a:rPr lang="en-US" dirty="0" smtClean="0"/>
              <a:t>. You can’t like A better than B, B better than C, and C better than A.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This is equivalent to the assumption that preferences are transitive.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32029195"/>
              </p:ext>
            </p:extLst>
          </p:nvPr>
        </p:nvGraphicFramePr>
        <p:xfrm>
          <a:off x="2514600" y="2514600"/>
          <a:ext cx="3429000" cy="20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936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Eliminating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1676400"/>
          </a:xfrm>
        </p:spPr>
        <p:txBody>
          <a:bodyPr/>
          <a:lstStyle/>
          <a:p>
            <a:r>
              <a:rPr lang="en-US" dirty="0" smtClean="0"/>
              <a:t>If an option is eliminated, then the ranking of the other choices does not change.</a:t>
            </a:r>
          </a:p>
          <a:p>
            <a:r>
              <a:rPr lang="en-US" dirty="0" smtClean="0"/>
              <a:t>For example, here is how my preference ballot would be altered if there were no more tickets for </a:t>
            </a:r>
            <a:r>
              <a:rPr lang="en-US" i="1" dirty="0" err="1" smtClean="0"/>
              <a:t>Django</a:t>
            </a:r>
            <a:r>
              <a:rPr lang="en-US" i="1" dirty="0" smtClean="0"/>
              <a:t> Unchained</a:t>
            </a:r>
            <a:r>
              <a:rPr lang="en-US" b="1" dirty="0" smtClean="0"/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3657600"/>
            <a:ext cx="2667000" cy="1754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Old Ballot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Lincoln</a:t>
            </a:r>
          </a:p>
          <a:p>
            <a:pPr marL="342900" indent="-342900">
              <a:buAutoNum type="arabicPeriod"/>
            </a:pPr>
            <a:r>
              <a:rPr lang="en-US" dirty="0" err="1" smtClean="0"/>
              <a:t>Django</a:t>
            </a:r>
            <a:r>
              <a:rPr lang="en-US" dirty="0" smtClean="0"/>
              <a:t> Unchained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Hobbit</a:t>
            </a:r>
          </a:p>
          <a:p>
            <a:pPr marL="342900" indent="-342900">
              <a:buAutoNum type="arabicPeriod"/>
            </a:pPr>
            <a:r>
              <a:rPr lang="en-US" dirty="0" smtClean="0"/>
              <a:t>Zero Dark Thirty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00600" y="3657600"/>
            <a:ext cx="2040174" cy="14773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New Ballot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Lincoln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Hobbit</a:t>
            </a:r>
          </a:p>
          <a:p>
            <a:pPr marL="342900" indent="-342900">
              <a:buAutoNum type="arabicPeriod"/>
            </a:pPr>
            <a:r>
              <a:rPr lang="en-US" dirty="0" smtClean="0"/>
              <a:t>Zero Dark Thirty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5715000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other words, individual preferences are assumed to be </a:t>
            </a:r>
            <a:r>
              <a:rPr lang="en-US" b="1" dirty="0" smtClean="0"/>
              <a:t>rational.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4243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564</TotalTime>
  <Words>1695</Words>
  <Application>Microsoft Office PowerPoint</Application>
  <PresentationFormat>On-screen Show (4:3)</PresentationFormat>
  <Paragraphs>503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Adjacency</vt:lpstr>
      <vt:lpstr>Mathematics for Liberal Arts</vt:lpstr>
      <vt:lpstr>Lecture 1</vt:lpstr>
      <vt:lpstr>Opener</vt:lpstr>
      <vt:lpstr>What is voting theory?</vt:lpstr>
      <vt:lpstr>Preference Ballots</vt:lpstr>
      <vt:lpstr>Preference Schedules</vt:lpstr>
      <vt:lpstr>Assumptions about Preferences</vt:lpstr>
      <vt:lpstr>No Cyclic Preferences</vt:lpstr>
      <vt:lpstr>Eliminating options</vt:lpstr>
      <vt:lpstr>Are these assumptions reasonable?</vt:lpstr>
      <vt:lpstr>What is fairness?</vt:lpstr>
      <vt:lpstr>The majority criterion</vt:lpstr>
      <vt:lpstr>Who should win the election?</vt:lpstr>
      <vt:lpstr>The Plurality Method</vt:lpstr>
      <vt:lpstr>A voting paradox</vt:lpstr>
      <vt:lpstr>The Condorcet Criterion</vt:lpstr>
      <vt:lpstr>Condorcet Criterion Example</vt:lpstr>
      <vt:lpstr>Borda Count Method</vt:lpstr>
      <vt:lpstr>Where is the Borda Count used?</vt:lpstr>
      <vt:lpstr>Is the Borda Count Fair?</vt:lpstr>
      <vt:lpstr>Borda Count and Math</vt:lpstr>
      <vt:lpstr>Insincere voting</vt:lpstr>
      <vt:lpstr>Plurality with Elimination</vt:lpstr>
      <vt:lpstr>Examples</vt:lpstr>
      <vt:lpstr>How fair is IRV?</vt:lpstr>
      <vt:lpstr>The Monotonicity Criterion</vt:lpstr>
      <vt:lpstr>IRV is not monotone!</vt:lpstr>
      <vt:lpstr>How did this happen?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Mathematics for Liberal Arts</dc:title>
  <dc:creator>Dave</dc:creator>
  <cp:lastModifiedBy>Dave</cp:lastModifiedBy>
  <cp:revision>40</cp:revision>
  <dcterms:created xsi:type="dcterms:W3CDTF">2013-01-13T17:52:18Z</dcterms:created>
  <dcterms:modified xsi:type="dcterms:W3CDTF">2013-01-14T03:31:34Z</dcterms:modified>
</cp:coreProperties>
</file>